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handoutMasterIdLst>
    <p:handoutMasterId r:id="rId39"/>
  </p:handoutMasterIdLst>
  <p:sldIdLst>
    <p:sldId id="375" r:id="rId3"/>
    <p:sldId id="394" r:id="rId4"/>
    <p:sldId id="456" r:id="rId5"/>
    <p:sldId id="342" r:id="rId6"/>
    <p:sldId id="382" r:id="rId7"/>
    <p:sldId id="551" r:id="rId8"/>
    <p:sldId id="552" r:id="rId9"/>
    <p:sldId id="553" r:id="rId10"/>
    <p:sldId id="554" r:id="rId11"/>
    <p:sldId id="555" r:id="rId12"/>
    <p:sldId id="379" r:id="rId13"/>
    <p:sldId id="403" r:id="rId14"/>
    <p:sldId id="501" r:id="rId15"/>
    <p:sldId id="556" r:id="rId16"/>
    <p:sldId id="557" r:id="rId17"/>
    <p:sldId id="558" r:id="rId18"/>
    <p:sldId id="559" r:id="rId19"/>
    <p:sldId id="512" r:id="rId20"/>
    <p:sldId id="513" r:id="rId21"/>
    <p:sldId id="560" r:id="rId22"/>
    <p:sldId id="561" r:id="rId23"/>
    <p:sldId id="562" r:id="rId24"/>
    <p:sldId id="563" r:id="rId25"/>
    <p:sldId id="564" r:id="rId26"/>
    <p:sldId id="565" r:id="rId27"/>
    <p:sldId id="566" r:id="rId28"/>
    <p:sldId id="567" r:id="rId29"/>
    <p:sldId id="568" r:id="rId30"/>
    <p:sldId id="569" r:id="rId31"/>
    <p:sldId id="570" r:id="rId32"/>
    <p:sldId id="571" r:id="rId33"/>
    <p:sldId id="572" r:id="rId34"/>
    <p:sldId id="573" r:id="rId35"/>
    <p:sldId id="574" r:id="rId36"/>
    <p:sldId id="302" r:id="rId37"/>
  </p:sldIdLst>
  <p:sldSz cx="12192000" cy="6858000"/>
  <p:notesSz cx="6858000" cy="9144000"/>
  <p:custDataLst>
    <p:tags r:id="rId4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E6E3E5"/>
    <a:srgbClr val="F3F3F3"/>
    <a:srgbClr val="809DBF"/>
    <a:srgbClr val="616C85"/>
    <a:srgbClr val="D4DDE9"/>
    <a:srgbClr val="4C5568"/>
    <a:srgbClr val="DBE3ED"/>
    <a:srgbClr val="EFF4C0"/>
    <a:srgbClr val="BCD1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94" autoAdjust="0"/>
    <p:restoredTop sz="94660"/>
  </p:normalViewPr>
  <p:slideViewPr>
    <p:cSldViewPr snapToGrid="0">
      <p:cViewPr varScale="1">
        <p:scale>
          <a:sx n="67" d="100"/>
          <a:sy n="67" d="100"/>
        </p:scale>
        <p:origin x="77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3" Type="http://schemas.openxmlformats.org/officeDocument/2006/relationships/tags" Target="tags/tag36.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handoutMaster" Target="handoutMasters/handoutMaster1.xml"/><Relationship Id="rId38" Type="http://schemas.openxmlformats.org/officeDocument/2006/relationships/notesMaster" Target="notesMasters/notes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a:srcRect l="1697" t="9725" r="5943" b="4161"/>
          <a:stretch>
            <a:fillRect/>
          </a:stretch>
        </p:blipFill>
        <p:spPr>
          <a:xfrm>
            <a:off x="0" y="0"/>
            <a:ext cx="12192000" cy="6858000"/>
          </a:xfrm>
          <a:prstGeom prst="rect">
            <a:avLst/>
          </a:prstGeom>
        </p:spPr>
      </p:pic>
      <p:sp>
        <p:nvSpPr>
          <p:cNvPr id="10" name="矩形 9"/>
          <p:cNvSpPr/>
          <p:nvPr userDrawn="1"/>
        </p:nvSpPr>
        <p:spPr>
          <a:xfrm>
            <a:off x="0" y="283700"/>
            <a:ext cx="12192000" cy="6193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A27DE56F-97BC-45AD-919B-E3BF4153A6C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7E032E2-F31A-44CF-9F48-F4EC86D75B67}" type="slidenum">
              <a:rPr lang="zh-CN" altLang="en-US" smtClean="0"/>
            </a:fld>
            <a:endParaRPr lang="zh-CN" altLang="en-US"/>
          </a:p>
        </p:txBody>
      </p:sp>
      <p:pic>
        <p:nvPicPr>
          <p:cNvPr id="10" name="图片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71700"/>
            <a:ext cx="12192000" cy="4686300"/>
          </a:xfrm>
          <a:prstGeom prst="rect">
            <a:avLst/>
          </a:prstGeom>
          <a:solidFill>
            <a:srgbClr val="72A5FD"/>
          </a:solidFill>
        </p:spPr>
      </p:pic>
      <p:sp>
        <p:nvSpPr>
          <p:cNvPr id="11" name="矩形 10"/>
          <p:cNvSpPr/>
          <p:nvPr userDrawn="1"/>
        </p:nvSpPr>
        <p:spPr>
          <a:xfrm>
            <a:off x="0" y="-1"/>
            <a:ext cx="12192000" cy="4343401"/>
          </a:xfrm>
          <a:prstGeom prst="rect">
            <a:avLst/>
          </a:prstGeom>
          <a:gradFill>
            <a:gsLst>
              <a:gs pos="72548">
                <a:srgbClr val="6D99E0">
                  <a:alpha val="80000"/>
                </a:srgbClr>
              </a:gs>
              <a:gs pos="0">
                <a:srgbClr val="396EBD"/>
              </a:gs>
              <a:gs pos="97345">
                <a:srgbClr val="72A5FD">
                  <a:alpha val="0"/>
                </a:srgbClr>
              </a:gs>
              <a:gs pos="60000">
                <a:srgbClr val="6A93D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t="2685" b="12939"/>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6" name="矩形: 圆角 15"/>
          <p:cNvSpPr/>
          <p:nvPr userDrawn="1"/>
        </p:nvSpPr>
        <p:spPr>
          <a:xfrm>
            <a:off x="1" y="0"/>
            <a:ext cx="12192000" cy="6858000"/>
          </a:xfrm>
          <a:prstGeom prst="roundRect">
            <a:avLst>
              <a:gd name="adj" fmla="val 0"/>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userDrawn="1"/>
        </p:nvCxnSpPr>
        <p:spPr>
          <a:xfrm>
            <a:off x="730250" y="546100"/>
            <a:ext cx="10731500" cy="0"/>
          </a:xfrm>
          <a:prstGeom prst="line">
            <a:avLst/>
          </a:prstGeom>
          <a:ln>
            <a:solidFill>
              <a:srgbClr val="616C85"/>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4A69AE28-24DE-4729-BB9D-79407B086DC4}"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B8CC7-043E-4376-96B4-02406E99DAF1}"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69AE28-24DE-4729-BB9D-79407B086DC4}"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B8CC7-043E-4376-96B4-02406E99DAF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8.xml"/><Relationship Id="rId1" Type="http://schemas.openxmlformats.org/officeDocument/2006/relationships/tags" Target="../tags/tag1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image" Target="../media/image5.png"/><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24.xml"/><Relationship Id="rId1" Type="http://schemas.openxmlformats.org/officeDocument/2006/relationships/tags" Target="../tags/tag2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image" Target="../media/image5.png"/><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image" Target="../media/image5.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image" Target="../media/image5.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5.png"/><Relationship Id="rId15" Type="http://schemas.openxmlformats.org/officeDocument/2006/relationships/slideLayout" Target="../slideLayouts/slideLayout2.xml"/><Relationship Id="rId14" Type="http://schemas.openxmlformats.org/officeDocument/2006/relationships/tags" Target="../tags/tag12.xml"/><Relationship Id="rId13" Type="http://schemas.openxmlformats.org/officeDocument/2006/relationships/tags" Target="../tags/tag1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3.xml"/><Relationship Id="rId4" Type="http://schemas.openxmlformats.org/officeDocument/2006/relationships/image" Target="../media/image7.png"/><Relationship Id="rId3" Type="http://schemas.openxmlformats.org/officeDocument/2006/relationships/tags" Target="../tags/tag35.xml"/><Relationship Id="rId2" Type="http://schemas.openxmlformats.org/officeDocument/2006/relationships/image" Target="../media/image5.png"/><Relationship Id="rId1" Type="http://schemas.openxmlformats.org/officeDocument/2006/relationships/image" Target="../media/image4.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4.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4560" b="1064"/>
          <a:stretch>
            <a:fillRect/>
          </a:stretch>
        </p:blipFill>
        <p:spPr>
          <a:xfrm>
            <a:off x="0" y="0"/>
            <a:ext cx="12192000" cy="6858000"/>
          </a:xfrm>
          <a:prstGeom prst="rect">
            <a:avLst/>
          </a:prstGeom>
        </p:spPr>
      </p:pic>
      <p:sp>
        <p:nvSpPr>
          <p:cNvPr id="46" name="矩形: 圆角 45"/>
          <p:cNvSpPr/>
          <p:nvPr/>
        </p:nvSpPr>
        <p:spPr>
          <a:xfrm>
            <a:off x="4485640" y="32378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sp>
        <p:nvSpPr>
          <p:cNvPr id="48" name="文本框 47"/>
          <p:cNvSpPr txBox="1"/>
          <p:nvPr/>
        </p:nvSpPr>
        <p:spPr>
          <a:xfrm>
            <a:off x="3331696" y="1681784"/>
            <a:ext cx="5528608" cy="553720"/>
          </a:xfrm>
          <a:prstGeom prst="rect">
            <a:avLst/>
          </a:prstGeom>
          <a:noFill/>
        </p:spPr>
        <p:txBody>
          <a:bodyPr wrap="square" lIns="0" tIns="0" rIns="0" bIns="0" rtlCol="0">
            <a:spAutoFit/>
          </a:bodyPr>
          <a:lstStyle/>
          <a:p>
            <a:pPr algn="dist"/>
            <a:r>
              <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rPr>
              <a:t>小学数学教学设计与实施</a:t>
            </a:r>
            <a:endParaRPr lang="zh-CN" altLang="en-US" sz="3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49" name="文本框 48"/>
          <p:cNvSpPr txBox="1"/>
          <p:nvPr/>
        </p:nvSpPr>
        <p:spPr>
          <a:xfrm>
            <a:off x="3332480" y="2299970"/>
            <a:ext cx="5527675" cy="245745"/>
          </a:xfrm>
          <a:prstGeom prst="rect">
            <a:avLst/>
          </a:prstGeom>
          <a:noFill/>
        </p:spPr>
        <p:txBody>
          <a:bodyPr wrap="square" lIns="0" tIns="0" rIns="0" bIns="0" rtlCol="0">
            <a:spAutoFit/>
          </a:bodyPr>
          <a:lstStyle/>
          <a:p>
            <a:pPr algn="ctr"/>
            <a:r>
              <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rPr>
              <a:t>XIAO XUE SHU XUE JIAO XUE SHE JI YU SHI SHI</a:t>
            </a:r>
            <a:endParaRPr lang="en-US" altLang="zh-CN" sz="16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50" name="组合 49"/>
          <p:cNvGrpSpPr/>
          <p:nvPr/>
        </p:nvGrpSpPr>
        <p:grpSpPr>
          <a:xfrm>
            <a:off x="5634389" y="2832975"/>
            <a:ext cx="923223" cy="95250"/>
            <a:chOff x="10961036" y="223119"/>
            <a:chExt cx="1846446" cy="190500"/>
          </a:xfrm>
          <a:solidFill>
            <a:srgbClr val="616C85"/>
          </a:solidFill>
        </p:grpSpPr>
        <p:sp>
          <p:nvSpPr>
            <p:cNvPr id="51" name="矩形: 圆角 50"/>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2" name="矩形: 圆角 51"/>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3" name="矩形: 圆角 52"/>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矩形: 圆角 53"/>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5" name="矩形: 圆角 54"/>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6" name="矩形: 圆角 55"/>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6" name="组合 5"/>
          <p:cNvGrpSpPr/>
          <p:nvPr/>
        </p:nvGrpSpPr>
        <p:grpSpPr>
          <a:xfrm>
            <a:off x="4880610" y="3234055"/>
            <a:ext cx="2432050" cy="375285"/>
            <a:chOff x="3164" y="4033"/>
            <a:chExt cx="17251" cy="2662"/>
          </a:xfrm>
        </p:grpSpPr>
        <p:pic>
          <p:nvPicPr>
            <p:cNvPr id="4" name="图片 3" descr="LOGO图标"/>
            <p:cNvPicPr>
              <a:picLocks noChangeAspect="1"/>
            </p:cNvPicPr>
            <p:nvPr/>
          </p:nvPicPr>
          <p:blipFill>
            <a:blip r:embed="rId2"/>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3"/>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小学数学概念教学的基本程序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概念的教学应帮助学生概括共同本质属性，理解概念的内涵，把握概念的外延，在学生的头脑中形成概念表象，并不断深化直至构建出清晰的概念图式。教师应遵循小学生的认知发展规律，在教学中根据数学概念的学科本质特征，帮助学生首先形成概念，然后强化概念。</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136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444944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帮助学生强化对概念本质的理解</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学生在通过归纳和概括后，形成对概念的初步感知，也就是知道了这类数学对象或数学现象是什么，但是这个概念具有怎样的特征，具体内涵和外延是怎样的，往往还需要通过学生的练习和比较，以及教师的讲解和分析来不断强化自己对概念的理解，这就是概念的强化。无论在概念的形成阶段还是在强化阶段，教师都可利用类比和反比、正例和反例、表征和非标准变式等方式，让学生更好地厘清概念的本质内涵和外延，准确把握概念的共同属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规约式、关系式和属加种差式三种数学概念，在教学时有较强的共性，就是都要注重概念的生成，不能过于直接地告诉学生</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是什么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数学概念是数学知识学习的最基本形式，是学生认知和思维的基本要素。</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需要指出的是，学生对于数学概念内涵的理解和他们对数学概念的符号、名称的认识并不是等价关系。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3796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第二节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7" name="文本框 22"/>
          <p:cNvSpPr txBox="1"/>
          <p:nvPr>
            <p:custDataLst>
              <p:tags r:id="rId2"/>
            </p:custDataLst>
          </p:nvPr>
        </p:nvSpPr>
        <p:spPr>
          <a:xfrm flipH="1">
            <a:off x="2267585" y="2261235"/>
            <a:ext cx="7657465"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小学数学概念的教学应以准确、细致的设计为基础。教师在教学设计时除了需要以相关理论为指导、以基本要素为过程外，还需要根据概念的特殊性而有所侧重。在前端分析阶段，侧重对概念内涵和外延的分析，并能准确判断学习概念的本质目的；在过程规划阶段，侧重概念的多层次理解和教学环节的逐步递进；在评价设计阶段，侧重概念的辨析、理解与应用。</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的主要工作包括对教学内容、教学对象和教学环境的分析，并在此基础上确定教学目标、教学重点和教学难点。对于概念教学设计的前端分析，重点应聚焦在概念的学科本质和知识联结，以及概念的教学目标这两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概念的学科本质和知识联结是分析的重点</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0148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教师在前端分析时，主要针对教学的事实性条件和生成性条件进行分析，尤其要对教学内容和教学对象进行综合分析，着重剖析概念的学科本质和知识联结，主要包括以下内容。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通过对教材中概念描述形式的分析，了解概念的基本结构。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通过对概念内容的分析，理解概念的内涵和要点。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通过对概念内容的理解，明确概念学习的知识支撑。</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72249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前端分析的基本要点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前端分析的主要工作包括对教学内容、教学对象和教学环境的分析，并在此基础上确定教学目标、教学重点和教学难点。对于概念教学设计的前端分析，重点应聚焦在概念的学科本质和知识联结，以及概念的教学目标这两个方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教学目标应能反映学习概念的真正目的</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在进行生成性条件分析时，教师应着重分析概念内容的教学目标，明确学生学习概念的真正目的是什么，教师在教学中应着重强调概念的哪个部分，以及教学的难点是什么，主要包括以下内容：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通过对概念内涵和教学对象的分析，明确小学生学习概念的真正目的是什么。</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通过对概念内涵和教学目标的解读，明确教学的重点和难点，有的概念内容的教学重点在于概念本身，是以理解概念的学科逻辑为重点的，但有的概念内容的教学重点在概念的认识、认同或者应用。</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4265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过程规划的主要工作是以教学目标为指导，对教学素材进行教学实施倾向的解读，为后续教学的组织和选择做好资源储备，然后对教学环节进行规划与设计，并在此基础上对具体的教学活动开展规划与设计。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教学素材的解读与选择应围绕概念的理解</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无论数学概念的教学重点是在概念内部，即对概念本身内涵的理解，还是在概念外部，即认同概念的必要性和合理性，以及对于概念的运用等，都离不开对概念的理解。</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如果概念教学的重点是对概念本身的内涵理解，那么教师在进行教学素材解读时需要思考哪些素材有助于在教学中帮助学生理解概念的含义、结构和要点。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6431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过程规划的基本要点</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过程规划的主要工作是以教学目标为指导，对教学素材进行教学实施倾向的解读，为后续教学的组织和选择做好资源储备，然后对教学环节进行规划与设计，并在此基础上对具体的教学活动开展规划与设计。</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2195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14295"/>
            <a:ext cx="560197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教学环节的规划应有助于概念的逐层理解</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学环节的规划应该以教学目标的达成为核心，有层次地逐步深入。教师在教学设计时应明确学生先要学习什么、学习的目的是什么、达到什么程度后可以进入下一层的学习、下一层的学习目的是什么，每个层次的过渡应有逻辑。在进行数学概念教学的环节规划时，无论其重点是否是概念理解的内部，都离不开对概念内涵的理解，对此教师也需要有特定的规划。</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084189"/>
            <a:ext cx="46431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3796665"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评价设计的基本要点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评价设计主要针对课内练习题和课外作业进行设计，它是以评价学生对新知识的学习效果为目的的。对于数学概念教学设计的评价设计，除了围绕教学目标的有效达成进行课内练习和课外作业设计外，还要针对学生对概念内涵的理解、概念符号的表征和概念知识的运用进行评价。</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教师首先要明确概念的结构、抽象程度和理解重点，然后根据重要程度和理解难度进行针对性的课内作业设计。</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课外作业设计和课内练习题的准备情况类似，教师首先要判断数学概念的特点和要点，以及小学生的年龄特征；然后设计相应难度、类型的课外作业，这些作业应能有效检验学生包括概念理解在内的学习成效，而且作业的类型和体量要适合小学生。</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无论课内练习还是课外作业，教师在评价时都要兼顾过程性评价和终结性评价，有的学生作业虽然没有写出正确的答案，但是学生的思考方向是对的，这表明他们对概念已经理解了；或者有的学生在完成作业的过程中表现得较为积极，这个也应该给予其表扬和鼓励。</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第三节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10528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本案例的主题为</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分数的初步认识</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一般在三年级学习，不同版本的小学数学教材在上下册的分布上略有差异。案例采用文本型的教学设计撰写方式，聚焦学生对于概念的必要性认识和内涵理解，并就分数的数学文化进行了渗透，较好地体现了概念教学的设计思路。</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小学数学概念教学的设计与实践</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a:t>
            </a:r>
            <a:r>
              <a:rPr lang="zh-CN" altLang="en-US" noProof="1">
                <a:latin typeface="微软雅黑 Light" panose="020B0502040204020203" pitchFamily="34" charset="-122"/>
                <a:ea typeface="微软雅黑 Light" panose="020B0502040204020203" pitchFamily="34" charset="-122"/>
                <a:sym typeface="微软雅黑" panose="020B0503020204020204" charset="-122"/>
              </a:rPr>
              <a:t>四章</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2"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教学内容分析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65620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分数的初步认识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是青岛版小学数学教材三年级下册第五单元第一课时的内容，属于</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数与代数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学习领域。在小学数学中，分数的教学主要分为两个部分，其中分数的初步认识在三年级，此后学生还要在五年级学习分数的意义和性质。分数的初步认识主要通过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取</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来认识分数，本单元共由三个小节构成，主要内容分别为认识分数、比较分数和分数的加减运算。本课是整个单元的起始课，学好本课是理解单元后续知识的重要基础，也是学生数系拓展的重要开端。除了显性的知识结构，课程内容还蕴含着隐性的思想方法。本课主要渗透了数形结合、符号化、归纳等思想，主要通过折一折、画一画、说一说等操作活动进一步培养学生抽象、推理和符号意识等数学核心素养。</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教学对象分析</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32975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影响学习最重要的因素是学生已知的内容，教师应先弄清这一点，再进行相应的教学。小学生对于所要学习的数学知识并不是一无所知的，但他们知道到什么程度，是以什么方式知道的，如果能掌握这些信息，就可以更为准确地进行教学设计。为了精准地把握学情，做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启</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在疑惑点，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拔</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在困难处。我们对本校三年级的学生进行了调查，发现听说过</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的学生超过了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90%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，其中，知道</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的主要路径有三条，分别是家长教育、机构学习和自我学习；但是能正确写出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的学生不到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，能正确写出</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分数的含义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的学生不到</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，不过有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15%</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左右的学生能通过画图表征分数的含义。此外，有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左右的学生认为没有必要学习分数，有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左右的学生保持中立，只有</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50%</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左右的学生认为有必要学习分数，其中，大部分学生给出的理由是分数有用。这些都表明分数概念的教学应着重聚焦在分数的必要性、符号表征和内涵指向上。</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三、</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教学目标</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4" name="文本框 22"/>
          <p:cNvSpPr txBox="1"/>
          <p:nvPr>
            <p:custDataLst>
              <p:tags r:id="rId4"/>
            </p:custDataLst>
          </p:nvPr>
        </p:nvSpPr>
        <p:spPr>
          <a:xfrm flipH="1">
            <a:off x="1630045" y="2269490"/>
            <a:ext cx="7738745" cy="2335530"/>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在折一折、画一画、说一说等操作活动中初步认识</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几分之一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，了解分数各部分的名称，会读、会写简单的分数。</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解决平均分问题的过程中感受分数产生的必要性，经历从数量到数的抽象与表达过程，培养感知并表达事物蕴含的简单数量规律的能力（数感），知道分数符号表达的现实意义（符号意识），能够从一些事实出发，通过简单的归纳，发现一些初步的结论（推理意识）。</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在学习过程和数学文化的体验中，进一步激发数学阅读的兴趣，增强学习数学的自信心和积极性。</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小学数学概念教学设计的案例分析</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5" name="矩形 4"/>
          <p:cNvSpPr/>
          <p:nvPr>
            <p:custDataLst>
              <p:tags r:id="rId5"/>
            </p:custDataLst>
          </p:nvPr>
        </p:nvSpPr>
        <p:spPr>
          <a:xfrm>
            <a:off x="1629410" y="4942840"/>
            <a:ext cx="251841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四、</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教学重难点</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6" name="文本框 22"/>
          <p:cNvSpPr txBox="1"/>
          <p:nvPr>
            <p:custDataLst>
              <p:tags r:id="rId6"/>
            </p:custDataLst>
          </p:nvPr>
        </p:nvSpPr>
        <p:spPr>
          <a:xfrm flipH="1">
            <a:off x="1630045" y="5875655"/>
            <a:ext cx="7738745" cy="732155"/>
          </a:xfrm>
          <a:prstGeom prst="rect">
            <a:avLst/>
          </a:prstGeom>
          <a:noFill/>
          <a:ln w="9525">
            <a:noFill/>
            <a:miter/>
          </a:ln>
          <a:effectLst>
            <a:outerShdw sx="999" sy="999" algn="ctr" rotWithShape="0">
              <a:srgbClr val="000000"/>
            </a:outerShdw>
          </a:effectLst>
        </p:spPr>
        <p:txBody>
          <a:bodyPr wrap="square" anchor="t">
            <a:spAutoFit/>
          </a:bodyPr>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教学重点：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几分之一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具体含义的正确理解。</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教学难点：</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几分之一</a:t>
            </a:r>
            <a:r>
              <a:rPr lang="en-US" altLang="zh-CN"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具体含义的正确表征。</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绘本引入，复习旧知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93827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绘本引入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师：同学们，大家听说过数学绘本吗？老师给大家带来了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本《黄大叔分月饼》。今天，我们就一起跟着绘本来学数学。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（课件配音：黄大叔有家月饼店，店里的月饼美味诱人，深受大家的喜爱。）</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复习旧知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个月饼，平均分给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人，每人分得多少个？这里的平均分是什么意思？</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预设：每人分得同样多。</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师：那每人分得几个呢？怎么列算式？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个月饼，还是平均分给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人，每人分得多少个？</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师：黄大叔月饼店的生意太好了，瞧，又来了两个孩子。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（课件配音：黄大叔随意地把月饼分成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块，把大块的给了胖一点的孩子，把小块的递给了瘦一点的孩子。分到小块月饼的孩子不高兴啦！）</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创设情境，感悟必要性</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师：怎么有孩子不高兴呀？那怎样分才公平呢？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预设：平均分。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师：把</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个月饼，平均分给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个人，每人分得多少个。</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：半个。</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：二分之一个。</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师：有人说半个，有人说二分之一个，二分之一我们还没听说，待会让</a:t>
            </a:r>
            <a:r>
              <a:rPr lang="en-US"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同学再讲讲，那么半个我们都是知道的，大家同意吗？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预设：同意。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师：也就是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个月饼平均（重音）分给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个人，每个人可以得到半个，对吗？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师：那如果</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个月饼平均分给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个人，每个人可以得到多少呢？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预设：半个的半个。</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师：那如果</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个月饼平均分给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个人，每个人可以得到多少呢？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创设情境，感悟必要性</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57962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师：那如果</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个月饼平均分给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个人，每个人可以得到多少呢？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预设：半个的半个的半个。</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师：大家有没有发现，这样的话，我们的交流就太不（重音）方便了，那我们能用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这样的数来表示每个人分到的是多少吗？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预设：不能。</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师：为什么不能呢？哪位同学说一说？</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预设：因为每个人分到的连一个都不到，不能用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这些数来表示了。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师：那能用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也不行，因为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表示一个也没有，而分到的肯定比</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多。</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师：也就是说，现在有一些量是在</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0—1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之间的，我们还没有办法用数来表示，对吗？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预设：对。</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师：同学们说得很好，这说明原来的数不能满足我们的需要了，看来我们需要学习新的数，这个就是刚才有同学说的二分之一，我们把这种数叫作分数，今天我们就来认识一下分数。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小组探究，理解含义</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25894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师：谁能告诉我，什么是二分之一，二分之一表示什么意思？</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：就是一半的意思。</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：就是把一个东西平均分成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份，表示其中的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份的意思。</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师：嗯，把一个月饼平均分成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份，这一份就是这个月饼的二分之一。大家听明白了吗？有没有同学有疑问？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：听明白了，但为什么要叫二分之一，不能叫一分二吗？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：可以叫一半吗？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师：很好，大家都勇于表达自己的观点，谁能回答这两位同学的疑问？</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叫一半的话，就会出现刚才的情况，再分的时候就要叫一半的一半，一半的一半的一半，会很麻烦。叫二分之一的话，四个人平均分就可以称每个人分到四分之一，八个人平均分的话，就可以称每个人分到八分之一，这样很简单，也很容易懂。</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师：嗯，说得很详细，对此有疑问的同学听懂了吗？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预设：嗯，听懂了。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小组探究，理解含义</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师：现在我们知道了，一个东西如果两个人平均分，每个人可以分到二分之一，如果一个东西四个人平均分，那么每个人可以分到四分之一，我们知道怎么读了，那有没有专门的数学符号呢？像我们以前学过的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这些数都有专门的符号一样的？</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预设：可以写成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师：我知道了，可以把</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写在上面，</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写在下面，中间用一条小横线表示二分之一；同样地，把</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写在上面，</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写在下面，中间用一条小横线表示四分之一。大家有没有发现，这种表示果然很方便，以后一个东西几个人分都可以写成这种形式。这个就是今天要学习的分数。横线上面的数我们称为分子，横线下面的数我们称为分母，横线表示分数线。谁能告诉我，这里的分子和分母分别表示什么意思？</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预设：分母表示一个东西分成了</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份或者</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份，分子表示其中的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小组探究，理解含义</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师：刚才这位同学说得正确吗？有没有不同的意见呢？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：应该加上平均分。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：分子应该表示的是分母这</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份或</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份中的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师：嗯，大家都听明白了吗？大家结合老师的演示，来认识一下二分之一和四分之一这两个分数。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师：那我们再回答刚才同学的疑问，为什么不能读成一分二啊？</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预设：不知道。</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师：其实读一分二、一分四这样也是可以的，只要大家都统一就可以。但是因为长久以来大家已经这么叫了，约定俗成，所以我们也这么读，大家明白了吗？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预设：明白了。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8498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646811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创作几分之一，进一步理解分数的含义</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457962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创作几分之一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师：黄大叔还创新设计了正方形、长方形的月饼，他想把月饼分成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块来卖，还可以把月饼分成几分之一来卖呢？请大家想一想、分一分。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汇报展示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（教师将学生创作的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几分之一</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贴在黑板上。）</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师：同学们创造出了这么多的分数，它们分别表示什么意思？对比这些分数，你又有哪些发现呢？</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人小组讨论。</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：在长方形中，</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表示把一个月饼平均分成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份，每份都是这个月饼的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表示把一个月饼平均分成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份，每份都是这个月饼的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：横向观察第二行的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，发现只要把圆形、正方形、长方形平均分成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份，每份都是原图形的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，这一份是圆形的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，这一份是正方形的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，这一份是长方形的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：竖着观察第三列，把同一个正方形平均分成</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份，每份是这个正方形的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师：看来只要是把一个图形平均分成几份，每份就是这个图形的几分之一。</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4476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p:nvPr/>
        </p:nvSpPr>
        <p:spPr>
          <a:xfrm flipH="1">
            <a:off x="4788995" y="269300"/>
            <a:ext cx="2614011" cy="430887"/>
          </a:xfrm>
          <a:prstGeom prst="rect">
            <a:avLst/>
          </a:prstGeom>
          <a:noFill/>
        </p:spPr>
        <p:txBody>
          <a:bodyPr wrap="square" lIns="0" tIns="0" rIns="0" bIns="0" rtlCol="0">
            <a:spAutoFit/>
            <a:scene3d>
              <a:camera prst="orthographicFront"/>
              <a:lightRig rig="threePt" dir="t"/>
            </a:scene3d>
          </a:bodyPr>
          <a:lstStyle/>
          <a:p>
            <a:pPr lvl="0" algn="ctr" fontAlgn="base"/>
            <a:r>
              <a:rPr lang="en-US" altLang="zh-CN" sz="28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CONTENTS</a:t>
            </a:r>
            <a:endParaRPr lang="en-US" altLang="zh-CN"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6" name="组合 5"/>
          <p:cNvGrpSpPr/>
          <p:nvPr/>
        </p:nvGrpSpPr>
        <p:grpSpPr>
          <a:xfrm>
            <a:off x="5634389" y="823437"/>
            <a:ext cx="923223" cy="95250"/>
            <a:chOff x="10961036" y="223119"/>
            <a:chExt cx="1846446" cy="190500"/>
          </a:xfrm>
          <a:solidFill>
            <a:srgbClr val="616C85"/>
          </a:solidFill>
        </p:grpSpPr>
        <p:sp>
          <p:nvSpPr>
            <p:cNvPr id="7" name="矩形: 圆角 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矩形: 圆角 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矩形: 圆角 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0" name="矩形: 圆角 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2" name="矩形: 圆角 1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grpSp>
        <p:nvGrpSpPr>
          <p:cNvPr id="13" name="组合 12"/>
          <p:cNvGrpSpPr/>
          <p:nvPr>
            <p:custDataLst>
              <p:tags r:id="rId3"/>
            </p:custDataLst>
          </p:nvPr>
        </p:nvGrpSpPr>
        <p:grpSpPr>
          <a:xfrm>
            <a:off x="486398" y="2863215"/>
            <a:ext cx="3247283" cy="779366"/>
            <a:chOff x="2017" y="2591"/>
            <a:chExt cx="6293" cy="1510"/>
          </a:xfrm>
        </p:grpSpPr>
        <p:sp>
          <p:nvSpPr>
            <p:cNvPr id="29" name="矩形: 圆角 16"/>
            <p:cNvSpPr/>
            <p:nvPr>
              <p:custDataLst>
                <p:tags r:id="rId4"/>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TextBox 25"/>
            <p:cNvSpPr txBox="1"/>
            <p:nvPr>
              <p:custDataLst>
                <p:tags r:id="rId5"/>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31" name="TextBox 25"/>
            <p:cNvSpPr txBox="1"/>
            <p:nvPr>
              <p:custDataLst>
                <p:tags r:id="rId6"/>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40" name="组合 39"/>
          <p:cNvGrpSpPr/>
          <p:nvPr>
            <p:custDataLst>
              <p:tags r:id="rId7"/>
            </p:custDataLst>
          </p:nvPr>
        </p:nvGrpSpPr>
        <p:grpSpPr>
          <a:xfrm>
            <a:off x="8293088" y="2863215"/>
            <a:ext cx="3247283" cy="779366"/>
            <a:chOff x="2017" y="2591"/>
            <a:chExt cx="6293" cy="1510"/>
          </a:xfrm>
        </p:grpSpPr>
        <p:sp>
          <p:nvSpPr>
            <p:cNvPr id="41" name="矩形: 圆角 16"/>
            <p:cNvSpPr/>
            <p:nvPr>
              <p:custDataLst>
                <p:tags r:id="rId8"/>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TextBox 25"/>
            <p:cNvSpPr txBox="1"/>
            <p:nvPr>
              <p:custDataLst>
                <p:tags r:id="rId9"/>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小学数学概念教学设计的案例分析</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3" name="TextBox 25"/>
            <p:cNvSpPr txBox="1"/>
            <p:nvPr>
              <p:custDataLst>
                <p:tags r:id="rId10"/>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44" name="组合 43"/>
          <p:cNvGrpSpPr/>
          <p:nvPr>
            <p:custDataLst>
              <p:tags r:id="rId11"/>
            </p:custDataLst>
          </p:nvPr>
        </p:nvGrpSpPr>
        <p:grpSpPr>
          <a:xfrm>
            <a:off x="4389743" y="2863215"/>
            <a:ext cx="3247283" cy="779366"/>
            <a:chOff x="2017" y="2591"/>
            <a:chExt cx="6293" cy="1510"/>
          </a:xfrm>
        </p:grpSpPr>
        <p:sp>
          <p:nvSpPr>
            <p:cNvPr id="45" name="矩形: 圆角 16"/>
            <p:cNvSpPr/>
            <p:nvPr>
              <p:custDataLst>
                <p:tags r:id="rId12"/>
              </p:custDataLst>
            </p:nvPr>
          </p:nvSpPr>
          <p:spPr>
            <a:xfrm>
              <a:off x="2017" y="3477"/>
              <a:ext cx="6293" cy="624"/>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TextBox 25"/>
            <p:cNvSpPr txBox="1"/>
            <p:nvPr>
              <p:custDataLst>
                <p:tags r:id="rId13"/>
              </p:custDataLst>
            </p:nvPr>
          </p:nvSpPr>
          <p:spPr>
            <a:xfrm flipH="1">
              <a:off x="2123" y="3544"/>
              <a:ext cx="6133" cy="476"/>
            </a:xfrm>
            <a:prstGeom prst="rect">
              <a:avLst/>
            </a:prstGeom>
            <a:noFill/>
          </p:spPr>
          <p:txBody>
            <a:bodyPr wrap="square" lIns="0" tIns="0" rIns="0" bIns="0" rtlCol="0">
              <a:spAutoFit/>
              <a:scene3d>
                <a:camera prst="orthographicFront"/>
                <a:lightRig rig="threePt" dir="t"/>
              </a:scene3d>
            </a:bodyPr>
            <a:p>
              <a:pPr lvl="0" algn="ctr" fontAlgn="base"/>
              <a:r>
                <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1600" strike="noStrike" noProof="1">
                <a:solidFill>
                  <a:schemeClr val="bg1"/>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47" name="TextBox 25"/>
            <p:cNvSpPr txBox="1"/>
            <p:nvPr>
              <p:custDataLst>
                <p:tags r:id="rId14"/>
              </p:custDataLst>
            </p:nvPr>
          </p:nvSpPr>
          <p:spPr>
            <a:xfrm flipH="1">
              <a:off x="3390" y="2591"/>
              <a:ext cx="3241" cy="834"/>
            </a:xfrm>
            <a:prstGeom prst="rect">
              <a:avLst/>
            </a:prstGeom>
            <a:noFill/>
          </p:spPr>
          <p:txBody>
            <a:bodyPr wrap="square" lIns="0" tIns="0" rIns="0" bIns="0" rtlCol="0">
              <a:spAutoFit/>
              <a:scene3d>
                <a:camera prst="orthographicFront"/>
                <a:lightRig rig="threePt" dir="t"/>
              </a:scene3d>
            </a:bodyPr>
            <a:p>
              <a:pPr lvl="0" algn="ctr" fontAlgn="base"/>
              <a:r>
                <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sz="28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646811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（四）</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创作几分之一，进一步理解分数的含义</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719582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初步感受分数的大小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师：（出示</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）这是几分之一？如果按从大到小的顺序，它应该排在哪儿？</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的下面，</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的上面，我还发现平均分的份数越多，每份就越少。</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师小结：同学们真了不起，不仅能通过折一折、画一画理解分数的意义，还通过看图直观地感受到了它们的大小关系。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4476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646811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巩固练习</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8141970" cy="393827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教材中练习题第</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题。</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提出问题：图中涂色部分是整个长方形的几分之一呢？</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（强调：把长方形分成四份，涂色部分是其中的一份，所以涂色部分是整个长方形的</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动手操作：用长方形的纸，折一折、涂一涂、画一画，创造出一个分数。</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在数线上找几分之一。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师：在这条线上有</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0</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的位置，你能找到</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的位置吗？</a:t>
            </a:r>
            <a:endPar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通过练习，巩固学生对分数内涵的理解，凸显分数的大小比较以及与自然数的关系。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14801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2" name="图片 1" descr="10"/>
          <p:cNvPicPr>
            <a:picLocks noChangeAspect="1"/>
          </p:cNvPicPr>
          <p:nvPr/>
        </p:nvPicPr>
        <p:blipFill>
          <a:blip r:embed="rId3"/>
          <a:stretch>
            <a:fillRect/>
          </a:stretch>
        </p:blipFill>
        <p:spPr>
          <a:xfrm>
            <a:off x="2729230" y="2799080"/>
            <a:ext cx="2964180" cy="14935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646811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（六）</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渗透数学文化，了解分数的历史</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814197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师：我想请问下同学们，对于分数的概念我们认同了，我们认为很有必要，那么分数符号必须用这个吗？可以用别的符号表示二分之一吗？</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：不可以。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：也可以。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师：说一下为什么不可以，或者为什么可以。</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：因为这是规定，大家都这样了，所以不可以再换了。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预设</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：其实也可以，重新发明一个，大家如果都用就可以了。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师：嗯，说得很好，其实符号可以多样，历史上就有很多种分数的符号，只是大家最后选择了这种，认为它很简便也很形象，于是就逐步采用并推广了。下面，我们一起来了解一下分数的发展历史。</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382587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五、</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教学过程</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cxnSp>
        <p:nvCxnSpPr>
          <p:cNvPr id="21" name="直接连接符 20"/>
          <p:cNvCxnSpPr/>
          <p:nvPr/>
        </p:nvCxnSpPr>
        <p:spPr>
          <a:xfrm>
            <a:off x="846773" y="1231583"/>
            <a:ext cx="255460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1374140"/>
            <a:ext cx="646811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（七）</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畅谈收获，全课小结</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2055495"/>
            <a:ext cx="8141970" cy="16941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师：通过今天的学习，你有什么收获？</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师：今天，我们一边听着黄大叔分月饼的故事，一边学习了分数。希望大家以后去读更多的数学绘本，来学习更多的数学知识。</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下面布置作业，必做题为教材的练习题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，所有同学都必须完成；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选做题为课后习题</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6</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7</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8</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，有兴趣的同学选择完成。</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1844034"/>
            <a:ext cx="262318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
        <p:nvSpPr>
          <p:cNvPr id="53" name="矩形 52"/>
          <p:cNvSpPr/>
          <p:nvPr>
            <p:custDataLst>
              <p:tags r:id="rId3"/>
            </p:custDataLst>
          </p:nvPr>
        </p:nvSpPr>
        <p:spPr>
          <a:xfrm>
            <a:off x="1629410" y="1336675"/>
            <a:ext cx="2263140" cy="539750"/>
          </a:xfrm>
          <a:prstGeom prst="rect">
            <a:avLst/>
          </a:prstGeom>
          <a:solidFill>
            <a:srgbClr val="616C8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六、</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板书设计</a:t>
            </a:r>
            <a:endParaRPr lang="zh-CN" altLang="en-US" sz="2000"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小学数学概念教学设计的基本要点</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pic>
        <p:nvPicPr>
          <p:cNvPr id="2" name="图片 1" descr="A1"/>
          <p:cNvPicPr>
            <a:picLocks noChangeAspect="1"/>
          </p:cNvPicPr>
          <p:nvPr/>
        </p:nvPicPr>
        <p:blipFill>
          <a:blip r:embed="rId4">
            <a:clrChange>
              <a:clrFrom>
                <a:srgbClr val="FFFFFF">
                  <a:alpha val="100000"/>
                </a:srgbClr>
              </a:clrFrom>
              <a:clrTo>
                <a:srgbClr val="FFFFFF">
                  <a:alpha val="100000"/>
                  <a:alpha val="0"/>
                </a:srgbClr>
              </a:clrTo>
            </a:clrChange>
          </a:blip>
          <a:stretch>
            <a:fillRect/>
          </a:stretch>
        </p:blipFill>
        <p:spPr>
          <a:xfrm>
            <a:off x="1629410" y="2109470"/>
            <a:ext cx="9385300" cy="43757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3766135" y="2408311"/>
            <a:ext cx="4659730" cy="368935"/>
          </a:xfrm>
          <a:prstGeom prst="rect">
            <a:avLst/>
          </a:prstGeom>
          <a:noFill/>
        </p:spPr>
        <p:txBody>
          <a:bodyPr wrap="square" lIns="0" tIns="0" rIns="0" bIns="0" rtlCol="0">
            <a:spAutoFit/>
          </a:bodyPr>
          <a:lstStyle/>
          <a:p>
            <a:pPr algn="dist"/>
            <a:r>
              <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rPr>
              <a:t>观看完毕</a:t>
            </a:r>
            <a:endParaRPr lang="zh-CN" altLang="en-US" sz="240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16" name="组合 15"/>
          <p:cNvGrpSpPr/>
          <p:nvPr/>
        </p:nvGrpSpPr>
        <p:grpSpPr>
          <a:xfrm>
            <a:off x="5634389" y="3061575"/>
            <a:ext cx="923223" cy="95250"/>
            <a:chOff x="10961036" y="223119"/>
            <a:chExt cx="1846446" cy="190500"/>
          </a:xfrm>
          <a:solidFill>
            <a:srgbClr val="616C85"/>
          </a:solidFill>
        </p:grpSpPr>
        <p:sp>
          <p:nvSpPr>
            <p:cNvPr id="17" name="矩形: 圆角 16"/>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0" name="矩形: 圆角 19"/>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1" name="矩形: 圆角 20"/>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2" name="矩形: 圆角 21"/>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6" name="矩形: 圆角 45"/>
          <p:cNvSpPr/>
          <p:nvPr/>
        </p:nvSpPr>
        <p:spPr>
          <a:xfrm>
            <a:off x="4485640" y="3326765"/>
            <a:ext cx="3221355" cy="401320"/>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sz="1600">
              <a:solidFill>
                <a:srgbClr val="265C47"/>
              </a:solidFill>
              <a:latin typeface="微软雅黑 Light" panose="020B0502040204020203" pitchFamily="34" charset="-122"/>
              <a:ea typeface="微软雅黑 Light" panose="020B0502040204020203" pitchFamily="34" charset="-122"/>
            </a:endParaRPr>
          </a:p>
        </p:txBody>
      </p:sp>
      <p:grpSp>
        <p:nvGrpSpPr>
          <p:cNvPr id="6" name="组合 5"/>
          <p:cNvGrpSpPr/>
          <p:nvPr/>
        </p:nvGrpSpPr>
        <p:grpSpPr>
          <a:xfrm>
            <a:off x="4880610" y="3322955"/>
            <a:ext cx="2432050" cy="375285"/>
            <a:chOff x="3164" y="4033"/>
            <a:chExt cx="17251" cy="2662"/>
          </a:xfrm>
        </p:grpSpPr>
        <p:pic>
          <p:nvPicPr>
            <p:cNvPr id="4" name="图片 3" descr="LOGO图标"/>
            <p:cNvPicPr>
              <a:picLocks noChangeAspect="1"/>
            </p:cNvPicPr>
            <p:nvPr/>
          </p:nvPicPr>
          <p:blipFill>
            <a:blip r:embed="rId1"/>
            <a:stretch>
              <a:fillRect/>
            </a:stretch>
          </p:blipFill>
          <p:spPr>
            <a:xfrm>
              <a:off x="3164" y="4043"/>
              <a:ext cx="3096" cy="2652"/>
            </a:xfrm>
            <a:prstGeom prst="rect">
              <a:avLst/>
            </a:prstGeom>
          </p:spPr>
        </p:pic>
        <p:pic>
          <p:nvPicPr>
            <p:cNvPr id="5" name="图片 4"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5"/>
          <p:cNvSpPr txBox="1"/>
          <p:nvPr/>
        </p:nvSpPr>
        <p:spPr>
          <a:xfrm flipH="1">
            <a:off x="3999594" y="3201461"/>
            <a:ext cx="4192812" cy="307340"/>
          </a:xfrm>
          <a:prstGeom prst="rect">
            <a:avLst/>
          </a:prstGeom>
          <a:noFill/>
        </p:spPr>
        <p:txBody>
          <a:bodyPr wrap="square" lIns="0" tIns="0" rIns="0" bIns="0" rtlCol="0">
            <a:spAutoFit/>
            <a:scene3d>
              <a:camera prst="orthographicFront"/>
              <a:lightRig rig="threePt" dir="t"/>
            </a:scene3d>
          </a:bodyPr>
          <a:lstStyle/>
          <a:p>
            <a:pPr lvl="0" algn="dist"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13" name="矩形: 圆角 12"/>
          <p:cNvSpPr/>
          <p:nvPr/>
        </p:nvSpPr>
        <p:spPr>
          <a:xfrm>
            <a:off x="3914775" y="3675380"/>
            <a:ext cx="4362450" cy="141605"/>
          </a:xfrm>
          <a:prstGeom prst="roundRect">
            <a:avLst>
              <a:gd name="adj" fmla="val 50000"/>
            </a:avLst>
          </a:prstGeom>
          <a:solidFill>
            <a:srgbClr val="616C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TextBox 25"/>
          <p:cNvSpPr txBox="1"/>
          <p:nvPr/>
        </p:nvSpPr>
        <p:spPr>
          <a:xfrm flipH="1">
            <a:off x="3894911" y="1809541"/>
            <a:ext cx="4402179" cy="645160"/>
          </a:xfrm>
          <a:prstGeom prst="rect">
            <a:avLst/>
          </a:prstGeom>
          <a:noFill/>
        </p:spPr>
        <p:txBody>
          <a:bodyPr wrap="square" rtlCol="0">
            <a:spAutoFit/>
            <a:scene3d>
              <a:camera prst="orthographicFront"/>
              <a:lightRig rig="threePt" dir="t"/>
            </a:scene3d>
          </a:bodyPr>
          <a:lstStyle>
            <a:defPPr>
              <a:defRPr lang="zh-CN"/>
            </a:defPPr>
            <a:lvl1pPr lvl="0" algn="ctr" fontAlgn="base">
              <a:defRPr sz="3600">
                <a:solidFill>
                  <a:schemeClr val="tx1">
                    <a:lumMod val="75000"/>
                    <a:lumOff val="25000"/>
                  </a:schemeClr>
                </a:solidFill>
                <a:latin typeface="微软雅黑" panose="020B0503020204020204" charset="-122"/>
                <a:ea typeface="微软雅黑" panose="020B0503020204020204" charset="-122"/>
              </a:defRPr>
            </a:lvl1pPr>
          </a:lstStyle>
          <a:p>
            <a:r>
              <a:rPr lang="zh-CN" altLang="en-US" noProof="1">
                <a:latin typeface="微软雅黑 Light" panose="020B0502040204020203" pitchFamily="34" charset="-122"/>
                <a:ea typeface="微软雅黑 Light" panose="020B0502040204020203" pitchFamily="34" charset="-122"/>
                <a:sym typeface="微软雅黑" panose="020B0503020204020204" charset="-122"/>
              </a:rPr>
              <a:t>第一节</a:t>
            </a:r>
            <a:endParaRPr lang="zh-CN" altLang="en-US" noProof="1">
              <a:latin typeface="微软雅黑 Light" panose="020B0502040204020203" pitchFamily="34" charset="-122"/>
              <a:ea typeface="微软雅黑 Light" panose="020B0502040204020203" pitchFamily="34" charset="-122"/>
              <a:sym typeface="微软雅黑" panose="020B0503020204020204" charset="-122"/>
            </a:endParaRPr>
          </a:p>
        </p:txBody>
      </p:sp>
      <p:grpSp>
        <p:nvGrpSpPr>
          <p:cNvPr id="9" name="组合 8"/>
          <p:cNvGrpSpPr/>
          <p:nvPr/>
        </p:nvGrpSpPr>
        <p:grpSpPr>
          <a:xfrm>
            <a:off x="5634389" y="2565830"/>
            <a:ext cx="923223" cy="95250"/>
            <a:chOff x="10961036" y="223119"/>
            <a:chExt cx="1846446" cy="190500"/>
          </a:xfrm>
          <a:solidFill>
            <a:srgbClr val="616C85"/>
          </a:solidFill>
        </p:grpSpPr>
        <p:sp>
          <p:nvSpPr>
            <p:cNvPr id="10" name="矩形: 圆角 9"/>
            <p:cNvSpPr/>
            <p:nvPr/>
          </p:nvSpPr>
          <p:spPr>
            <a:xfrm>
              <a:off x="10961036"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1" name="矩形: 圆角 10"/>
            <p:cNvSpPr/>
            <p:nvPr/>
          </p:nvSpPr>
          <p:spPr>
            <a:xfrm>
              <a:off x="11292225"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矩形: 圆角 15"/>
            <p:cNvSpPr/>
            <p:nvPr/>
          </p:nvSpPr>
          <p:spPr>
            <a:xfrm>
              <a:off x="11623414"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圆角 16"/>
            <p:cNvSpPr/>
            <p:nvPr/>
          </p:nvSpPr>
          <p:spPr>
            <a:xfrm>
              <a:off x="11954603"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矩形: 圆角 17"/>
            <p:cNvSpPr/>
            <p:nvPr/>
          </p:nvSpPr>
          <p:spPr>
            <a:xfrm>
              <a:off x="1228579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9" name="矩形: 圆角 18"/>
            <p:cNvSpPr/>
            <p:nvPr/>
          </p:nvSpPr>
          <p:spPr>
            <a:xfrm>
              <a:off x="12616982" y="223119"/>
              <a:ext cx="190500" cy="190500"/>
            </a:xfrm>
            <a:prstGeom prst="roundRect">
              <a:avLst>
                <a:gd name="adj" fmla="val 26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1"/>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2"/>
            <a:stretch>
              <a:fillRect/>
            </a:stretch>
          </p:blipFill>
          <p:spPr>
            <a:xfrm>
              <a:off x="6015" y="4033"/>
              <a:ext cx="14400" cy="265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装饰 1"/>
          <p:cNvSpPr/>
          <p:nvPr>
            <p:custDataLst>
              <p:tags r:id="rId1"/>
            </p:custDataLst>
          </p:nvPr>
        </p:nvSpPr>
        <p:spPr>
          <a:xfrm>
            <a:off x="1066809" y="914407"/>
            <a:ext cx="10058481" cy="5029240"/>
          </a:xfrm>
          <a:prstGeom prst="rect">
            <a:avLst/>
          </a:pr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p>
            <a:pPr marL="0" marR="0" lvl="0" indent="0" algn="ctr" defTabSz="914400" rtl="0" eaLnBrk="1" fontAlgn="auto" latinLnBrk="0" hangingPunct="1">
              <a:lnSpc>
                <a:spcPct val="120000"/>
              </a:lnSpc>
              <a:spcBef>
                <a:spcPts val="0"/>
              </a:spcBef>
              <a:spcAft>
                <a:spcPts val="0"/>
              </a:spcAft>
              <a:buClrTx/>
              <a:buSzTx/>
              <a:buFontTx/>
              <a:buNone/>
            </a:pPr>
            <a:endParaRPr kumimoji="1" lang="zh-CN" altLang="en-US" sz="1600" b="1"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Arial" panose="020B0604020202020204" pitchFamily="34" charset="0"/>
            </a:endParaRPr>
          </a:p>
        </p:txBody>
      </p:sp>
      <p:sp>
        <p:nvSpPr>
          <p:cNvPr id="2"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lstStyle/>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
        <p:nvSpPr>
          <p:cNvPr id="7" name="文本框 22"/>
          <p:cNvSpPr txBox="1"/>
          <p:nvPr>
            <p:custDataLst>
              <p:tags r:id="rId2"/>
            </p:custDataLst>
          </p:nvPr>
        </p:nvSpPr>
        <p:spPr>
          <a:xfrm flipH="1">
            <a:off x="2267585" y="2261235"/>
            <a:ext cx="7657465"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algn="just"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数学概念一般包括概念的名称、属性、定义、例子四个方面，表述形式一般可以归纳为：</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叫作</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。其中，</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叫作</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之前的内容主要是</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概念的本质属性</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叫作</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之后的内容主要是</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概念的名称</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，整句话的内容即为概念的定义。对于概念的本质属性，在小学阶段可以是列举式的，例如</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像</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这样的</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；还可以是描述式的，例如</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三条边都相等的三角形</a:t>
            </a:r>
            <a:r>
              <a:rPr lang="en-US" altLang="zh-CN" sz="1400" dirty="0">
                <a:solidFill>
                  <a:schemeClr val="tx1"/>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rPr>
              <a:t>。数学概念的教学，需要教师帮助学生通过概括某类数学对象或数学现象的共同本质属性形成概念，然后通过各种活动强化对概念的认识。在理解概念的内涵和把握概念的外延中，形成概念表象，并不断深化直至构建出清晰的概念图式。</a:t>
            </a:r>
            <a:endParaRPr lang="zh-CN" altLang="en-US" sz="1400" dirty="0">
              <a:solidFill>
                <a:schemeClr val="tx1"/>
              </a:solidFill>
              <a:latin typeface="微软雅黑" panose="020B0503020204020204" charset="-122"/>
              <a:ea typeface="微软雅黑" panose="020B0503020204020204" charset="-122"/>
              <a:sym typeface="宋体" panose="02010600030101010101" pitchFamily="2" charset="-122"/>
            </a:endParaRPr>
          </a:p>
        </p:txBody>
      </p:sp>
      <p:grpSp>
        <p:nvGrpSpPr>
          <p:cNvPr id="21" name="组合 20"/>
          <p:cNvGrpSpPr/>
          <p:nvPr/>
        </p:nvGrpSpPr>
        <p:grpSpPr>
          <a:xfrm>
            <a:off x="9368790" y="80645"/>
            <a:ext cx="2752090" cy="424815"/>
            <a:chOff x="3164" y="4033"/>
            <a:chExt cx="17251" cy="2662"/>
          </a:xfrm>
        </p:grpSpPr>
        <p:pic>
          <p:nvPicPr>
            <p:cNvPr id="22" name="图片 21" descr="LOGO图标"/>
            <p:cNvPicPr>
              <a:picLocks noChangeAspect="1"/>
            </p:cNvPicPr>
            <p:nvPr/>
          </p:nvPicPr>
          <p:blipFill>
            <a:blip r:embed="rId3"/>
            <a:stretch>
              <a:fillRect/>
            </a:stretch>
          </p:blipFill>
          <p:spPr>
            <a:xfrm>
              <a:off x="3164" y="4043"/>
              <a:ext cx="3096" cy="2652"/>
            </a:xfrm>
            <a:prstGeom prst="rect">
              <a:avLst/>
            </a:prstGeom>
          </p:spPr>
        </p:pic>
        <p:pic>
          <p:nvPicPr>
            <p:cNvPr id="23" name="图片 22" descr="LOGO文字"/>
            <p:cNvPicPr>
              <a:picLocks noChangeAspect="1"/>
            </p:cNvPicPr>
            <p:nvPr/>
          </p:nvPicPr>
          <p:blipFill>
            <a:blip r:embed="rId4"/>
            <a:stretch>
              <a:fillRect/>
            </a:stretch>
          </p:blipFill>
          <p:spPr>
            <a:xfrm>
              <a:off x="6015" y="4033"/>
              <a:ext cx="14400" cy="2652"/>
            </a:xfrm>
            <a:prstGeom prst="rect">
              <a:avLst/>
            </a:prstGeom>
          </p:spPr>
        </p:pic>
      </p:grpSp>
      <p:sp>
        <p:nvSpPr>
          <p:cNvPr id="25" name="任意多边形 24"/>
          <p:cNvSpPr/>
          <p:nvPr>
            <p:custDataLst>
              <p:tags r:id="rId5"/>
            </p:custDataLst>
          </p:nvPr>
        </p:nvSpPr>
        <p:spPr>
          <a:xfrm>
            <a:off x="10177780" y="5171440"/>
            <a:ext cx="784860" cy="600710"/>
          </a:xfrm>
          <a:custGeom>
            <a:avLst/>
            <a:gdLst/>
            <a:ahLst/>
            <a:cxnLst>
              <a:cxn ang="3">
                <a:pos x="hc" y="t"/>
              </a:cxn>
              <a:cxn ang="cd2">
                <a:pos x="l" y="vc"/>
              </a:cxn>
              <a:cxn ang="cd4">
                <a:pos x="hc" y="b"/>
              </a:cxn>
              <a:cxn ang="0">
                <a:pos x="r" y="vc"/>
              </a:cxn>
            </a:cxnLst>
            <a:rect l="l" t="t" r="r" b="b"/>
            <a:pathLst>
              <a:path w="1236" h="946">
                <a:moveTo>
                  <a:pt x="740" y="0"/>
                </a:moveTo>
                <a:lnTo>
                  <a:pt x="1236" y="0"/>
                </a:lnTo>
                <a:lnTo>
                  <a:pt x="1236" y="451"/>
                </a:lnTo>
                <a:cubicBezTo>
                  <a:pt x="1234" y="572"/>
                  <a:pt x="1187" y="676"/>
                  <a:pt x="1098" y="764"/>
                </a:cubicBezTo>
                <a:cubicBezTo>
                  <a:pt x="1008" y="850"/>
                  <a:pt x="887" y="911"/>
                  <a:pt x="733" y="946"/>
                </a:cubicBezTo>
                <a:lnTo>
                  <a:pt x="733" y="741"/>
                </a:lnTo>
                <a:cubicBezTo>
                  <a:pt x="809" y="713"/>
                  <a:pt x="864" y="674"/>
                  <a:pt x="900" y="626"/>
                </a:cubicBezTo>
                <a:cubicBezTo>
                  <a:pt x="939" y="577"/>
                  <a:pt x="958" y="534"/>
                  <a:pt x="958" y="496"/>
                </a:cubicBezTo>
                <a:lnTo>
                  <a:pt x="740" y="496"/>
                </a:lnTo>
                <a:lnTo>
                  <a:pt x="740" y="0"/>
                </a:lnTo>
                <a:close/>
                <a:moveTo>
                  <a:pt x="7" y="0"/>
                </a:moveTo>
                <a:lnTo>
                  <a:pt x="506" y="0"/>
                </a:lnTo>
                <a:lnTo>
                  <a:pt x="506" y="451"/>
                </a:lnTo>
                <a:cubicBezTo>
                  <a:pt x="504" y="572"/>
                  <a:pt x="451" y="680"/>
                  <a:pt x="348" y="776"/>
                </a:cubicBezTo>
                <a:cubicBezTo>
                  <a:pt x="270" y="855"/>
                  <a:pt x="154" y="911"/>
                  <a:pt x="0" y="946"/>
                </a:cubicBezTo>
                <a:lnTo>
                  <a:pt x="0" y="741"/>
                </a:lnTo>
                <a:cubicBezTo>
                  <a:pt x="76" y="712"/>
                  <a:pt x="134" y="673"/>
                  <a:pt x="174" y="622"/>
                </a:cubicBezTo>
                <a:cubicBezTo>
                  <a:pt x="210" y="576"/>
                  <a:pt x="228" y="534"/>
                  <a:pt x="228" y="496"/>
                </a:cubicBezTo>
                <a:lnTo>
                  <a:pt x="7" y="496"/>
                </a:lnTo>
                <a:lnTo>
                  <a:pt x="7" y="0"/>
                </a:ln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
        <p:nvSpPr>
          <p:cNvPr id="26" name="任意多边形 25"/>
          <p:cNvSpPr/>
          <p:nvPr>
            <p:custDataLst>
              <p:tags r:id="rId6"/>
            </p:custDataLst>
          </p:nvPr>
        </p:nvSpPr>
        <p:spPr>
          <a:xfrm>
            <a:off x="1282065" y="1160145"/>
            <a:ext cx="804545" cy="615950"/>
          </a:xfrm>
          <a:custGeom>
            <a:avLst/>
            <a:gdLst/>
            <a:ahLst/>
            <a:cxnLst>
              <a:cxn ang="3">
                <a:pos x="hc" y="t"/>
              </a:cxn>
              <a:cxn ang="cd2">
                <a:pos x="l" y="vc"/>
              </a:cxn>
              <a:cxn ang="cd4">
                <a:pos x="hc" y="b"/>
              </a:cxn>
              <a:cxn ang="0">
                <a:pos x="r" y="vc"/>
              </a:cxn>
            </a:cxnLst>
            <a:rect l="l" t="t" r="r" b="b"/>
            <a:pathLst>
              <a:path w="1267" h="970">
                <a:moveTo>
                  <a:pt x="1267" y="0"/>
                </a:moveTo>
                <a:lnTo>
                  <a:pt x="1267" y="210"/>
                </a:lnTo>
                <a:cubicBezTo>
                  <a:pt x="1189" y="240"/>
                  <a:pt x="1130" y="280"/>
                  <a:pt x="1089" y="332"/>
                </a:cubicBezTo>
                <a:cubicBezTo>
                  <a:pt x="1052" y="380"/>
                  <a:pt x="1033" y="423"/>
                  <a:pt x="1033" y="461"/>
                </a:cubicBezTo>
                <a:lnTo>
                  <a:pt x="1260" y="461"/>
                </a:lnTo>
                <a:lnTo>
                  <a:pt x="1260" y="970"/>
                </a:lnTo>
                <a:lnTo>
                  <a:pt x="748" y="970"/>
                </a:lnTo>
                <a:lnTo>
                  <a:pt x="748" y="508"/>
                </a:lnTo>
                <a:cubicBezTo>
                  <a:pt x="751" y="384"/>
                  <a:pt x="805" y="272"/>
                  <a:pt x="910" y="174"/>
                </a:cubicBezTo>
                <a:cubicBezTo>
                  <a:pt x="990" y="94"/>
                  <a:pt x="1109" y="36"/>
                  <a:pt x="1267" y="0"/>
                </a:cubicBezTo>
                <a:close/>
                <a:moveTo>
                  <a:pt x="515" y="0"/>
                </a:moveTo>
                <a:lnTo>
                  <a:pt x="515" y="210"/>
                </a:lnTo>
                <a:cubicBezTo>
                  <a:pt x="438" y="239"/>
                  <a:pt x="381" y="279"/>
                  <a:pt x="344" y="328"/>
                </a:cubicBezTo>
                <a:cubicBezTo>
                  <a:pt x="305" y="378"/>
                  <a:pt x="285" y="423"/>
                  <a:pt x="285" y="461"/>
                </a:cubicBezTo>
                <a:lnTo>
                  <a:pt x="508" y="461"/>
                </a:lnTo>
                <a:lnTo>
                  <a:pt x="508" y="970"/>
                </a:lnTo>
                <a:lnTo>
                  <a:pt x="0" y="970"/>
                </a:lnTo>
                <a:lnTo>
                  <a:pt x="0" y="508"/>
                </a:lnTo>
                <a:cubicBezTo>
                  <a:pt x="3" y="384"/>
                  <a:pt x="50" y="277"/>
                  <a:pt x="142" y="187"/>
                </a:cubicBezTo>
                <a:cubicBezTo>
                  <a:pt x="233" y="98"/>
                  <a:pt x="358" y="36"/>
                  <a:pt x="515" y="0"/>
                </a:cubicBezTo>
                <a:close/>
              </a:path>
            </a:pathLst>
          </a:custGeom>
          <a:solidFill>
            <a:schemeClr val="accent1">
              <a:alpha val="23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小学数学概念的主要形式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中有很多概念，这些概念的内容、定义形式既要反映概念的学科本质，又要符合小学生的认知规律。为此，即使相同的概念，教师在教学中也会根据概念本身的特点和小学生的年龄特征，在不同的年级进行不同表述，从口语化到学术化逐步严谨。按照表述的方式，大致可将小学数学概念分为规约式、关系式和属加种差式这三种形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320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规约式数学概念</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33553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生的知识储备和生活经验都还较少，而数学概念大多比较抽象，这给数学概念的描述带来了困难。为此，在小学数学中经常会采用规约式概念描述，而不是采用较为严谨的学科规范化描述，这种概念也被称为规约式数学概念。</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中采用规约式概念描述是十分有必要的，这种列举式的表述虽然从数学学科角度审视或许不够严谨，但是它可以帮助小学生较为有效地归纳数学概念的共同属性，进而可以帮助小学生更为准确地认识概念、理解概念。而且，这还可以帮助小学生尽快地储备各种原始性概念，为其后续的数学内容学习打下知识基础。</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190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小学数学概念的主要形式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中有很多概念，这些概念的内容、定义形式既要反映概念的学科本质，又要符合小学生的认知规律。为此，即使相同的概念，教师在教学中也会根据概念本身的特点和小学生的年龄特征，在不同的年级进行不同表述，从口语化到学术化逐步严谨。按照表述的方式，大致可将小学数学概念分为规约式、关系式和属加种差式这三种形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320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关系式数学概念</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2976880"/>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关系式数学概念是指以已有数学概念为基础，通过阐明与已有数学概念之间的关系而得出的数学概念，主要可分为组合式关系和逻辑式关系这两种类型。组合式关系是指新的数学概念与已有概念之间是组合关系，是由已有数学概念组合而成的，新概念和基础概念之间一般呈现包含关系。</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逻辑式关系是指新的数学概念与已有概念之间存在某种逻辑关系，要理解新概念需要理解所依托的已有概念和所建立的逻辑关系。</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关系式数学概念在小学数学中出现较多，尤其是逻辑式关系，既是某概念领域内学习新知识的基础（如在数系中，学习更多的数概念和运算概念），也是某知识领域内学习新知识的基础（如在图形与几何领域内，依托三角形、正方形、长方形等基本图形可以认识更多的图形与变换概念）。</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19011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小学数学概念的主要形式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中有很多概念，这些概念的内容、定义形式既要反映概念的学科本质，又要符合小学生的认知规律。为此，即使相同的概念，教师在教学中也会根据概念本身的特点和小学生的年龄特征，在不同的年级进行不同表述，从口语化到学术化逐步严谨。按照表述的方式，大致可将小学数学概念分为规约式、关系式和属加种差式这三种形式。</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473202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3601720"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（三）</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属加种差式数学概念</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属加种差式概念是逻辑学和哲学中常用的一种定义概念的方法，这种方法通过将一个概念划分为属（</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genus</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）和种差（</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specific difference</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）两个部分来明确其含义。</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在逻辑式关系数学概念中，如果两个数学概念可以分为一般（属）和特殊（种差）的关系，那么这种概念也是属加种差式数学概念。属加种差式数学概念可以通过明确一个概念所属的更大类别和其独有的特征，使其定义更加清晰和准确，描述方式结构化，便于理解和记忆。这种方法有助于避免模糊性和歧义，使概念更容易被理解和应用，而且还具有较强的可扩展性，通过属和种差的划分，可以很容易地扩展或细化概念。这些优点都使得属与种差式数学概念成了小学数学常见的数学概念形式。通过学习和应用这种定义方法，学生可以提高逻辑思维能力和分析问题的能力，从而帮助其明确数学概念的边界、联结和特征。</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261366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a:xfrm>
            <a:off x="892493" y="663258"/>
            <a:ext cx="488950" cy="492125"/>
          </a:xfrm>
          <a:custGeom>
            <a:avLst/>
            <a:gdLst/>
            <a:ahLst/>
            <a:cxnLst>
              <a:cxn ang="0">
                <a:pos x="482277" y="85269"/>
              </a:cxn>
              <a:cxn ang="0">
                <a:pos x="457920" y="107195"/>
              </a:cxn>
              <a:cxn ang="0">
                <a:pos x="382412" y="31671"/>
              </a:cxn>
              <a:cxn ang="0">
                <a:pos x="406769" y="9745"/>
              </a:cxn>
              <a:cxn ang="0">
                <a:pos x="435998" y="7308"/>
              </a:cxn>
              <a:cxn ang="0">
                <a:pos x="482277" y="56034"/>
              </a:cxn>
              <a:cxn ang="0">
                <a:pos x="482277" y="85269"/>
              </a:cxn>
              <a:cxn ang="0">
                <a:pos x="280110" y="285042"/>
              </a:cxn>
              <a:cxn ang="0">
                <a:pos x="204602" y="209518"/>
              </a:cxn>
              <a:cxn ang="0">
                <a:pos x="372669" y="43852"/>
              </a:cxn>
              <a:cxn ang="0">
                <a:pos x="448177" y="119376"/>
              </a:cxn>
              <a:cxn ang="0">
                <a:pos x="280110" y="285042"/>
              </a:cxn>
              <a:cxn ang="0">
                <a:pos x="270367" y="294787"/>
              </a:cxn>
              <a:cxn ang="0">
                <a:pos x="163195" y="324022"/>
              </a:cxn>
              <a:cxn ang="0">
                <a:pos x="194859" y="219263"/>
              </a:cxn>
              <a:cxn ang="0">
                <a:pos x="270367" y="294787"/>
              </a:cxn>
              <a:cxn ang="0">
                <a:pos x="94994" y="63342"/>
              </a:cxn>
              <a:cxn ang="0">
                <a:pos x="48714" y="109631"/>
              </a:cxn>
              <a:cxn ang="0">
                <a:pos x="48714" y="394674"/>
              </a:cxn>
              <a:cxn ang="0">
                <a:pos x="94994" y="443399"/>
              </a:cxn>
              <a:cxn ang="0">
                <a:pos x="379976" y="443399"/>
              </a:cxn>
              <a:cxn ang="0">
                <a:pos x="428691" y="394674"/>
              </a:cxn>
              <a:cxn ang="0">
                <a:pos x="428691" y="207082"/>
              </a:cxn>
              <a:cxn ang="0">
                <a:pos x="477406" y="160793"/>
              </a:cxn>
              <a:cxn ang="0">
                <a:pos x="477406" y="411728"/>
              </a:cxn>
              <a:cxn ang="0">
                <a:pos x="397026" y="492125"/>
              </a:cxn>
              <a:cxn ang="0">
                <a:pos x="77943" y="492125"/>
              </a:cxn>
              <a:cxn ang="0">
                <a:pos x="0" y="411728"/>
              </a:cxn>
              <a:cxn ang="0">
                <a:pos x="0" y="97450"/>
              </a:cxn>
              <a:cxn ang="0">
                <a:pos x="77943" y="14617"/>
              </a:cxn>
              <a:cxn ang="0">
                <a:pos x="331261" y="14617"/>
              </a:cxn>
              <a:cxn ang="0">
                <a:pos x="282546" y="63342"/>
              </a:cxn>
              <a:cxn ang="0">
                <a:pos x="94994" y="63342"/>
              </a:cxn>
            </a:cxnLst>
            <a:rect l="0" t="0" r="0" b="0"/>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tx1">
              <a:lumMod val="85000"/>
              <a:lumOff val="15000"/>
            </a:schemeClr>
          </a:solidFill>
          <a:ln w="9525">
            <a:noFill/>
          </a:ln>
        </p:spPr>
        <p:txBody>
          <a:bodyPr/>
          <a:lstStyle/>
          <a:p>
            <a:endParaRPr lang="zh-CN" altLang="en-US">
              <a:solidFill>
                <a:schemeClr val="tx1">
                  <a:lumMod val="75000"/>
                  <a:lumOff val="25000"/>
                </a:schemeClr>
              </a:solidFill>
            </a:endParaRPr>
          </a:p>
        </p:txBody>
      </p:sp>
      <p:sp>
        <p:nvSpPr>
          <p:cNvPr id="19" name="文本框 20"/>
          <p:cNvSpPr txBox="1"/>
          <p:nvPr/>
        </p:nvSpPr>
        <p:spPr>
          <a:xfrm flipH="1">
            <a:off x="1435735" y="743585"/>
            <a:ext cx="5551170" cy="460375"/>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二、</a:t>
            </a:r>
            <a:r>
              <a:rPr lang="en-US" altLang="zh-CN"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小学数学概念教学的基本程序</a:t>
            </a:r>
            <a:endParaRPr lang="zh-CN" altLang="en-US" sz="2400"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0" name="文本框 22"/>
          <p:cNvSpPr txBox="1"/>
          <p:nvPr/>
        </p:nvSpPr>
        <p:spPr>
          <a:xfrm flipH="1">
            <a:off x="866775" y="1292860"/>
            <a:ext cx="7176770" cy="137350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小学数学概念的教学应帮助学生概括共同本质属性，理解概念的内涵，把握概念的外延，在学生的头脑中形成概念表象，并不断深化直至构建出清晰的概念图式。教师应遵循小学生的认知发展规律，在教学中根据数学概念的学科本质特征，帮助学生首先形成概念，然后强化概念。</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1" name="直接连接符 20"/>
          <p:cNvCxnSpPr/>
          <p:nvPr/>
        </p:nvCxnSpPr>
        <p:spPr>
          <a:xfrm>
            <a:off x="846773" y="1231583"/>
            <a:ext cx="531368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616585" y="2671445"/>
            <a:ext cx="4449445" cy="368300"/>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（一）</a:t>
            </a:r>
            <a:r>
              <a:rPr lang="en-US" altLang="zh-CN"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 </a:t>
            </a:r>
            <a:r>
              <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rPr>
              <a:t>帮助学生形成对概念的初步感知</a:t>
            </a:r>
            <a:endParaRPr lang="zh-CN" altLang="en-US" b="1">
              <a:solidFill>
                <a:schemeClr val="tx1">
                  <a:lumMod val="85000"/>
                  <a:lumOff val="15000"/>
                </a:schemeClr>
              </a:solidFill>
              <a:latin typeface="微软雅黑" panose="020B0503020204020204" charset="-122"/>
              <a:ea typeface="微软雅黑" panose="020B0503020204020204" charset="-122"/>
              <a:cs typeface="微软雅黑" panose="020B0503020204020204" charset="-122"/>
              <a:sym typeface="Arial" panose="020B0604020202020204" pitchFamily="34" charset="0"/>
            </a:endParaRPr>
          </a:p>
        </p:txBody>
      </p:sp>
      <p:sp>
        <p:nvSpPr>
          <p:cNvPr id="23" name="文本框 22"/>
          <p:cNvSpPr txBox="1"/>
          <p:nvPr/>
        </p:nvSpPr>
        <p:spPr>
          <a:xfrm flipH="1">
            <a:off x="847090" y="3295650"/>
            <a:ext cx="7195820" cy="3297555"/>
          </a:xfrm>
          <a:prstGeom prst="rect">
            <a:avLst/>
          </a:prstGeom>
          <a:noFill/>
          <a:ln w="9525">
            <a:noFill/>
            <a:miter/>
          </a:ln>
          <a:effectLst>
            <a:outerShdw sx="999" sy="999" algn="ctr" rotWithShape="0">
              <a:srgbClr val="000000"/>
            </a:outerShdw>
          </a:effectLst>
        </p:spPr>
        <p:txBody>
          <a:bodyPr wrap="square" anchor="t">
            <a:spAutoFit/>
          </a:bodyPr>
          <a:lstStyle/>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对于小学生来说，数学概念是新的知识，这部分知识大多是已有知识体系中有类似的概念，新的概念是已有知识的拓展。小学数学概念内容绝大多数属于此类。</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形成概念是利用概念所反映的不同事例，让学生通过具体事例的观察发现概念的本质属性，继而形成新概念的一种方式。概念形成过程的实质是</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抽象出某一类对象或事物的共同本质特征的过程</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教师在引入数学概念时，选择恰当的案例是非常重要的，案例的选择一般要遵循若干原则，主要可以概括为以下几点：（</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1</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针对性。（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2</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可比性。（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3</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适量性。（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4</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趣味性。（</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5</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a:t>
            </a:r>
            <a:r>
              <a:rPr lang="en-US" altLang="zh-CN"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 </a:t>
            </a: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参与性。</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a:p>
            <a:pPr lvl="0" indent="355600" fontAlgn="auto">
              <a:lnSpc>
                <a:spcPts val="2500"/>
              </a:lnSpc>
              <a:extLst>
                <a:ext uri="{35155182-B16C-46BC-9424-99874614C6A1}">
                  <wpsdc:indentchars xmlns:wpsdc="http://www.wps.cn/officeDocument/2017/drawingmlCustomData" val="200" checksum="3837665281"/>
                </a:ext>
              </a:extLst>
            </a:pPr>
            <a:r>
              <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rPr>
              <a:t>值得一提的是，由于小学生的认知基础还较为薄弱，一些概念的表述可以适当形象化、口语化，不必过于严谨和过于学术化。</a:t>
            </a:r>
            <a:endParaRPr lang="zh-CN" altLang="en-US" sz="1400" dirty="0">
              <a:solidFill>
                <a:schemeClr val="tx1">
                  <a:lumMod val="95000"/>
                  <a:lumOff val="5000"/>
                </a:schemeClr>
              </a:solidFill>
              <a:latin typeface="微软雅黑" panose="020B0503020204020204" charset="-122"/>
              <a:ea typeface="微软雅黑" panose="020B0503020204020204" charset="-122"/>
              <a:sym typeface="宋体" panose="02010600030101010101" pitchFamily="2" charset="-122"/>
            </a:endParaRPr>
          </a:p>
        </p:txBody>
      </p:sp>
      <p:cxnSp>
        <p:nvCxnSpPr>
          <p:cNvPr id="25" name="直接连接符 24"/>
          <p:cNvCxnSpPr/>
          <p:nvPr/>
        </p:nvCxnSpPr>
        <p:spPr>
          <a:xfrm>
            <a:off x="866775" y="3141339"/>
            <a:ext cx="3796030"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9368790" y="80645"/>
            <a:ext cx="2752090" cy="424815"/>
            <a:chOff x="3164" y="4033"/>
            <a:chExt cx="17251" cy="2662"/>
          </a:xfrm>
        </p:grpSpPr>
        <p:pic>
          <p:nvPicPr>
            <p:cNvPr id="27" name="图片 26" descr="LOGO图标"/>
            <p:cNvPicPr>
              <a:picLocks noChangeAspect="1"/>
            </p:cNvPicPr>
            <p:nvPr/>
          </p:nvPicPr>
          <p:blipFill>
            <a:blip r:embed="rId1"/>
            <a:stretch>
              <a:fillRect/>
            </a:stretch>
          </p:blipFill>
          <p:spPr>
            <a:xfrm>
              <a:off x="3164" y="4043"/>
              <a:ext cx="3096" cy="2652"/>
            </a:xfrm>
            <a:prstGeom prst="rect">
              <a:avLst/>
            </a:prstGeom>
          </p:spPr>
        </p:pic>
        <p:pic>
          <p:nvPicPr>
            <p:cNvPr id="28" name="图片 27" descr="LOGO文字"/>
            <p:cNvPicPr>
              <a:picLocks noChangeAspect="1"/>
            </p:cNvPicPr>
            <p:nvPr/>
          </p:nvPicPr>
          <p:blipFill>
            <a:blip r:embed="rId2"/>
            <a:stretch>
              <a:fillRect/>
            </a:stretch>
          </p:blipFill>
          <p:spPr>
            <a:xfrm>
              <a:off x="6015" y="4033"/>
              <a:ext cx="14400" cy="2652"/>
            </a:xfrm>
            <a:prstGeom prst="rect">
              <a:avLst/>
            </a:prstGeom>
          </p:spPr>
        </p:pic>
      </p:grpSp>
      <p:sp>
        <p:nvSpPr>
          <p:cNvPr id="3" name="TextBox 25"/>
          <p:cNvSpPr txBox="1"/>
          <p:nvPr/>
        </p:nvSpPr>
        <p:spPr>
          <a:xfrm flipH="1">
            <a:off x="4148721" y="142460"/>
            <a:ext cx="3894558" cy="307340"/>
          </a:xfrm>
          <a:prstGeom prst="rect">
            <a:avLst/>
          </a:prstGeom>
          <a:noFill/>
        </p:spPr>
        <p:txBody>
          <a:bodyPr wrap="square" lIns="0" tIns="0" rIns="0" bIns="0" rtlCol="0">
            <a:spAutoFit/>
            <a:scene3d>
              <a:camera prst="orthographicFront"/>
              <a:lightRig rig="threePt" dir="t"/>
            </a:scene3d>
          </a:bodyPr>
          <a:p>
            <a:pPr lvl="0" algn="ctr" fontAlgn="base"/>
            <a:r>
              <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rPr>
              <a:t>小学数学概念教学实践的基本逻辑</a:t>
            </a:r>
            <a:endParaRPr lang="zh-CN" altLang="en-US" sz="2000" strike="noStrike" noProof="1">
              <a:solidFill>
                <a:schemeClr val="tx1">
                  <a:lumMod val="75000"/>
                  <a:lumOff val="25000"/>
                </a:schemeClr>
              </a:solidFill>
              <a:effectLst/>
              <a:latin typeface="微软雅黑 Light" panose="020B0502040204020203" pitchFamily="34" charset="-122"/>
              <a:ea typeface="微软雅黑 Light" panose="020B0502040204020203" pitchFamily="34" charset="-122"/>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ags/tag1.xml><?xml version="1.0" encoding="utf-8"?>
<p:tagLst xmlns:p="http://schemas.openxmlformats.org/presentationml/2006/main">
  <p:tag name="KSO_WM_DIAGRAM_VIRTUALLY_FRAME" val="{&quot;height&quot;:86.38453642384107,&quot;left&quot;:38.29902155757352,&quot;top&quot;:225.25,&quot;width&quot;:908.0416095578863}"/>
</p:tagLst>
</file>

<file path=ppt/tags/tag10.xml><?xml version="1.0" encoding="utf-8"?>
<p:tagLst xmlns:p="http://schemas.openxmlformats.org/presentationml/2006/main">
  <p:tag name="KSO_WM_DIAGRAM_VIRTUALLY_FRAME" val="{&quot;height&quot;:86.38453642384107,&quot;left&quot;:38.29902155757352,&quot;top&quot;:225.25,&quot;width&quot;:908.0416095578863}"/>
</p:tagLst>
</file>

<file path=ppt/tags/tag11.xml><?xml version="1.0" encoding="utf-8"?>
<p:tagLst xmlns:p="http://schemas.openxmlformats.org/presentationml/2006/main">
  <p:tag name="KSO_WM_DIAGRAM_VIRTUALLY_FRAME" val="{&quot;height&quot;:86.38453642384107,&quot;left&quot;:38.29902155757352,&quot;top&quot;:225.25,&quot;width&quot;:908.0416095578863}"/>
</p:tagLst>
</file>

<file path=ppt/tags/tag12.xml><?xml version="1.0" encoding="utf-8"?>
<p:tagLst xmlns:p="http://schemas.openxmlformats.org/presentationml/2006/main">
  <p:tag name="KSO_WM_DIAGRAM_VIRTUALLY_FRAME" val="{&quot;height&quot;:86.38453642384107,&quot;left&quot;:38.29902155757352,&quot;top&quot;:225.25,&quot;width&quot;:908.0416095578863}"/>
</p:tagLst>
</file>

<file path=ppt/tags/tag13.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4.xml><?xml version="1.0" encoding="utf-8"?>
<p:tagLst xmlns:p="http://schemas.openxmlformats.org/presentationml/2006/main">
  <p:tag name="KSO_WM_DIAGRAM_VIRTUALLY_FRAME" val="{&quot;height&quot;:376.2,&quot;left&quot;:63.2,&quot;top&quot;:105.25,&quot;width&quot;:840.45}"/>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17.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18.xml><?xml version="1.0" encoding="utf-8"?>
<p:tagLst xmlns:p="http://schemas.openxmlformats.org/presentationml/2006/main">
  <p:tag name="KSO_WM_DIAGRAM_VIRTUALLY_FRAME" val="{&quot;height&quot;:376.2,&quot;left&quot;:63.2,&quot;top&quot;:105.25,&quot;width&quot;:840.45}"/>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xml><?xml version="1.0" encoding="utf-8"?>
<p:tagLst xmlns:p="http://schemas.openxmlformats.org/presentationml/2006/main">
  <p:tag name="KSO_WM_DIAGRAM_VIRTUALLY_FRAME" val="{&quot;height&quot;:86.38453642384107,&quot;left&quot;:38.29902155757352,&quot;top&quot;:225.25,&quot;width&quot;:908.0416095578863}"/>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3.xml><?xml version="1.0" encoding="utf-8"?>
<p:tagLst xmlns:p="http://schemas.openxmlformats.org/presentationml/2006/main">
  <p:tag name="KSO_WM_UNIT_COLOR_SCHEME_SHAPE_ID" val="5"/>
  <p:tag name="KSO_WM_UNIT_FOIL_COLOR" val="1"/>
  <p:tag name="KSO_WM_UNIT_COLOR_SCHEME_PARENT_PAGE" val="0_1"/>
  <p:tag name="KSO_WM_UNIT_HIGHLIGHT" val="0"/>
  <p:tag name="KSO_WM_UNIT_COMPATIBLE" val="0"/>
  <p:tag name="KSO_WM_UNIT_DIAGRAM_ISNUMVISUAL" val="0"/>
  <p:tag name="KSO_WM_UNIT_DIAGRAM_ISREFERUNIT" val="0"/>
  <p:tag name="KSO_WM_UNIT_TYPE" val="i"/>
  <p:tag name="KSO_WM_UNIT_INDEX" val="1"/>
  <p:tag name="KSO_WM_UNIT_ID" val="custom20235638_1*i*1"/>
  <p:tag name="KSO_WM_TEMPLATE_CATEGORY" val="custom"/>
  <p:tag name="KSO_WM_TEMPLATE_INDEX" val="20235638"/>
  <p:tag name="KSO_WM_UNIT_LAYERLEVEL" val="1"/>
  <p:tag name="KSO_WM_TAG_VERSION" val="3.0"/>
  <p:tag name="KSO_WM_BEAUTIFY_FLAG" val="#wm#"/>
  <p:tag name="KSO_WM_UNIT_BLOCK" val="0"/>
  <p:tag name="KSO_WM_UNIT_SM_LIMIT_TYPE" val="2"/>
  <p:tag name="KSO_WM_UNIT_DEC_AREA_ID" val="2fa145bd3ce240cdac5a3fce36474b9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CHIP_GROUPID" val="5eedbec2fa6683b8872baabf"/>
  <p:tag name="KSO_WM_CHIP_XID" val="5eedbec2fa6683b8872baac0"/>
  <p:tag name="KSO_WM_UNIT_FILL_FORE_SCHEMECOLOR_INDEX_BRIGHTNESS" val="0"/>
  <p:tag name="KSO_WM_UNIT_FILL_FORE_SCHEMECOLOR_INDEX" val="16"/>
  <p:tag name="KSO_WM_UNIT_FILL_TYPE" val="1"/>
  <p:tag name="KSO_WM_UNIT_VALUE" val="833"/>
  <p:tag name="KSO_WM_TEMPLATE_ASSEMBLE_XID" val="60656f514054ed1e2fb807bb"/>
  <p:tag name="KSO_WM_TEMPLATE_ASSEMBLE_GROUPID" val="60656f514054ed1e2fb807bb"/>
</p:tagLst>
</file>

<file path=ppt/tags/tag24.xml><?xml version="1.0" encoding="utf-8"?>
<p:tagLst xmlns:p="http://schemas.openxmlformats.org/presentationml/2006/main">
  <p:tag name="KSO_WM_DIAGRAM_VIRTUALLY_FRAME" val="{&quot;height&quot;:376.2,&quot;left&quot;:63.2,&quot;top&quot;:105.25,&quot;width&quot;:840.45}"/>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40492977_1*i*1"/>
  <p:tag name="KSO_WM_TEMPLATE_CATEGORY" val="custom"/>
  <p:tag name="KSO_WM_TEMPLATE_INDEX" val="40492977"/>
  <p:tag name="KSO_WM_UNIT_LAYERLEVEL" val="1"/>
  <p:tag name="KSO_WM_TAG_VERSION" val="3.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40492977_1*i*3"/>
  <p:tag name="KSO_WM_TEMPLATE_CATEGORY" val="custom"/>
  <p:tag name="KSO_WM_TEMPLATE_INDEX" val="40492977"/>
  <p:tag name="KSO_WM_UNIT_LAYERLEVEL" val="1"/>
  <p:tag name="KSO_WM_TAG_VERSION" val="3.0"/>
  <p:tag name="KSO_WM_BEAUTIFY_FLAG" val="#wm#"/>
</p:tagLst>
</file>

<file path=ppt/tags/tag27.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8.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29.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xml><?xml version="1.0" encoding="utf-8"?>
<p:tagLst xmlns:p="http://schemas.openxmlformats.org/presentationml/2006/main">
  <p:tag name="KSO_WM_DIAGRAM_VIRTUALLY_FRAME" val="{&quot;height&quot;:86.38453642384107,&quot;left&quot;:38.29902155757352,&quot;top&quot;:225.25,&quot;width&quot;:908.0416095578863}"/>
</p:tagLst>
</file>

<file path=ppt/tags/tag30.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1.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2.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3.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4.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5.xml><?xml version="1.0" encoding="utf-8"?>
<p:tagLst xmlns:p="http://schemas.openxmlformats.org/presentationml/2006/main">
  <p:tag name="KSO_WM_DIAGRAM_VIRTUALLY_FRAME" val="{&quot;height&quot;:442.33839646097215,&quot;left&quot;:6.040715520237404,&quot;top&quot;:62.311682279185334,&quot;width&quot;:929.3879458970854}"/>
</p:tagLst>
</file>

<file path=ppt/tags/tag36.xml><?xml version="1.0" encoding="utf-8"?>
<p:tagLst xmlns:p="http://schemas.openxmlformats.org/presentationml/2006/main">
  <p:tag name="resource_record_key" val="{&quot;29&quot;:[50053024,50053044]}"/>
</p:tagLst>
</file>

<file path=ppt/tags/tag4.xml><?xml version="1.0" encoding="utf-8"?>
<p:tagLst xmlns:p="http://schemas.openxmlformats.org/presentationml/2006/main">
  <p:tag name="KSO_WM_DIAGRAM_VIRTUALLY_FRAME" val="{&quot;height&quot;:86.38453642384107,&quot;left&quot;:38.29902155757352,&quot;top&quot;:225.25,&quot;width&quot;:908.0416095578863}"/>
</p:tagLst>
</file>

<file path=ppt/tags/tag5.xml><?xml version="1.0" encoding="utf-8"?>
<p:tagLst xmlns:p="http://schemas.openxmlformats.org/presentationml/2006/main">
  <p:tag name="KSO_WM_DIAGRAM_VIRTUALLY_FRAME" val="{&quot;height&quot;:86.38453642384107,&quot;left&quot;:38.29902155757352,&quot;top&quot;:225.25,&quot;width&quot;:908.0416095578863}"/>
</p:tagLst>
</file>

<file path=ppt/tags/tag6.xml><?xml version="1.0" encoding="utf-8"?>
<p:tagLst xmlns:p="http://schemas.openxmlformats.org/presentationml/2006/main">
  <p:tag name="KSO_WM_DIAGRAM_VIRTUALLY_FRAME" val="{&quot;height&quot;:86.38453642384107,&quot;left&quot;:38.29902155757352,&quot;top&quot;:225.25,&quot;width&quot;:908.0416095578863}"/>
</p:tagLst>
</file>

<file path=ppt/tags/tag7.xml><?xml version="1.0" encoding="utf-8"?>
<p:tagLst xmlns:p="http://schemas.openxmlformats.org/presentationml/2006/main">
  <p:tag name="KSO_WM_DIAGRAM_VIRTUALLY_FRAME" val="{&quot;height&quot;:86.38453642384107,&quot;left&quot;:38.29902155757352,&quot;top&quot;:225.25,&quot;width&quot;:908.0416095578863}"/>
</p:tagLst>
</file>

<file path=ppt/tags/tag8.xml><?xml version="1.0" encoding="utf-8"?>
<p:tagLst xmlns:p="http://schemas.openxmlformats.org/presentationml/2006/main">
  <p:tag name="KSO_WM_DIAGRAM_VIRTUALLY_FRAME" val="{&quot;height&quot;:86.38453642384107,&quot;left&quot;:38.29902155757352,&quot;top&quot;:225.25,&quot;width&quot;:908.0416095578863}"/>
</p:tagLst>
</file>

<file path=ppt/tags/tag9.xml><?xml version="1.0" encoding="utf-8"?>
<p:tagLst xmlns:p="http://schemas.openxmlformats.org/presentationml/2006/main">
  <p:tag name="KSO_WM_DIAGRAM_VIRTUALLY_FRAME" val="{&quot;height&quot;:86.38453642384107,&quot;left&quot;:38.29902155757352,&quot;top&quot;:225.25,&quot;width&quot;:908.041609557886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9193</Words>
  <Application>WPS 演示</Application>
  <PresentationFormat>宽屏</PresentationFormat>
  <Paragraphs>354</Paragraphs>
  <Slides>35</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35</vt:i4>
      </vt:variant>
    </vt:vector>
  </HeadingPairs>
  <TitlesOfParts>
    <vt:vector size="45" baseType="lpstr">
      <vt:lpstr>Arial</vt:lpstr>
      <vt:lpstr>宋体</vt:lpstr>
      <vt:lpstr>Wingdings</vt:lpstr>
      <vt:lpstr>微软雅黑 Light</vt:lpstr>
      <vt:lpstr>微软雅黑</vt:lpstr>
      <vt:lpstr>等线</vt:lpstr>
      <vt:lpstr>Arial Unicode MS</vt:lpstr>
      <vt:lpstr>等线 Light</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zj</dc:creator>
  <cp:lastModifiedBy>poem</cp:lastModifiedBy>
  <cp:revision>211</cp:revision>
  <dcterms:created xsi:type="dcterms:W3CDTF">2018-03-23T01:16:00Z</dcterms:created>
  <dcterms:modified xsi:type="dcterms:W3CDTF">2025-10-22T06:57:27Z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KSOTemplateUUID">
    <vt:lpwstr>v1.0_mb_g4w2jxllSj9ef0QPRYqmlA==</vt:lpwstr>
  </property>
  <property fmtid="{D5CDD505-2E9C-101B-9397-08002B2CF9AE}" pid="4" name="ICV">
    <vt:lpwstr>F29153A88A9E46ADA0C4DA8E0263A362_11</vt:lpwstr>
  </property>
</Properties>
</file>